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4"/>
  </p:notesMasterIdLst>
  <p:handoutMasterIdLst>
    <p:handoutMasterId r:id="rId15"/>
  </p:handoutMasterIdLst>
  <p:sldIdLst>
    <p:sldId id="256" r:id="rId2"/>
    <p:sldId id="457" r:id="rId3"/>
    <p:sldId id="468" r:id="rId4"/>
    <p:sldId id="463" r:id="rId5"/>
    <p:sldId id="474" r:id="rId6"/>
    <p:sldId id="475" r:id="rId7"/>
    <p:sldId id="476" r:id="rId8"/>
    <p:sldId id="478" r:id="rId9"/>
    <p:sldId id="477" r:id="rId10"/>
    <p:sldId id="469" r:id="rId11"/>
    <p:sldId id="472" r:id="rId12"/>
    <p:sldId id="473" r:id="rId1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0787" autoAdjust="0"/>
  </p:normalViewPr>
  <p:slideViewPr>
    <p:cSldViewPr snapToGrid="0">
      <p:cViewPr varScale="1">
        <p:scale>
          <a:sx n="105" d="100"/>
          <a:sy n="105" d="100"/>
        </p:scale>
        <p:origin x="16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4BC7C7D-E16E-4261-971F-13658CAF817F}" type="datetimeFigureOut">
              <a:rPr lang="de-DE" smtClean="0"/>
              <a:pPr/>
              <a:t>22.03.2018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56D53-BC30-4B7D-B0A3-E57A59E596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06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2CEBBE-8782-4E01-AFDA-6AF3B01C161E}" type="datetimeFigureOut">
              <a:rPr lang="de-DE" smtClean="0"/>
              <a:pPr/>
              <a:t>22.03.2018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F54D5A-22CE-462E-86A6-2C32245FC98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5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4302-4248-4161-93D5-C8B7F5DA197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F57C-C676-4C91-A463-CE8F0525D13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221C0-C3F7-4888-B764-4A768D50ECBD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EEB4-F20E-4AC9-B006-483B433FE78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582-0C52-4ABE-BDE7-278C96392A6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D6C8-2063-4112-8C55-D77511F46900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6812-D917-4471-ADD5-691238E3BF19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10C7-35F5-4E98-B81C-449BFD2C2EF5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57050B2-69BA-4E48-A6C6-8D0BB932A07A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6084-E890-49D4-85E0-8056B75FBC6A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1D9D-E8D2-4E47-8160-F93AEC58D61E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F50F7-9010-4112-BA22-A55E34A6B09E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534400" cy="1470025"/>
          </a:xfrm>
        </p:spPr>
        <p:txBody>
          <a:bodyPr>
            <a:normAutofit/>
          </a:bodyPr>
          <a:lstStyle/>
          <a:p>
            <a:r>
              <a:rPr lang="en-CA" b="1" dirty="0"/>
              <a:t>Spatial Prioritization Exercise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 descr="CDF_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8551" y="3982757"/>
            <a:ext cx="2116282" cy="2738718"/>
          </a:xfrm>
          <a:prstGeom prst="rect">
            <a:avLst/>
          </a:prstGeom>
        </p:spPr>
      </p:pic>
      <p:pic>
        <p:nvPicPr>
          <p:cNvPr id="7" name="Picture 6" descr="TE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886200"/>
            <a:ext cx="2067791" cy="2675965"/>
          </a:xfrm>
          <a:prstGeom prst="rect">
            <a:avLst/>
          </a:prstGeom>
        </p:spPr>
      </p:pic>
      <p:pic>
        <p:nvPicPr>
          <p:cNvPr id="8" name="Picture 7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4038600"/>
            <a:ext cx="1662546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4038600"/>
            <a:ext cx="2667000" cy="2201079"/>
          </a:xfrm>
          <a:prstGeom prst="rect">
            <a:avLst/>
          </a:prstGeom>
        </p:spPr>
      </p:pic>
      <p:pic>
        <p:nvPicPr>
          <p:cNvPr id="10" name="Picture 18" descr="P10208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1828800"/>
            <a:ext cx="2763979" cy="2073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75567" y="1841188"/>
            <a:ext cx="419404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itchFamily="18" charset="0"/>
              </a:rPr>
              <a:t>Richard Schuster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Liber </a:t>
            </a:r>
            <a:r>
              <a:rPr lang="en-CA" altLang="en-US" dirty="0" err="1">
                <a:cs typeface="Times New Roman" pitchFamily="18" charset="0"/>
              </a:rPr>
              <a:t>Ero</a:t>
            </a:r>
            <a:r>
              <a:rPr lang="en-CA" altLang="en-US" dirty="0">
                <a:cs typeface="Times New Roman" pitchFamily="18" charset="0"/>
              </a:rPr>
              <a:t> Fellow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Geomatics and Landscape Ecology Lab</a:t>
            </a:r>
          </a:p>
          <a:p>
            <a:pPr algn="ctr"/>
            <a:r>
              <a:rPr lang="en-US" altLang="en-US" dirty="0">
                <a:cs typeface="Times New Roman" pitchFamily="18" charset="0"/>
              </a:rPr>
              <a:t>Carleton University</a:t>
            </a:r>
          </a:p>
          <a:p>
            <a:pPr algn="ctr"/>
            <a:endParaRPr lang="en-US" sz="2000" b="1" dirty="0">
              <a:latin typeface="+mj-lt"/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32" y="3015722"/>
            <a:ext cx="2270861" cy="851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53"/>
            <a:ext cx="9144000" cy="65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http://www.richard-schuster.com/ILP/</a:t>
            </a:r>
            <a:endParaRPr lang="en-CA" dirty="0"/>
          </a:p>
          <a:p>
            <a:r>
              <a:rPr lang="en-CA" dirty="0"/>
              <a:t>10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414524"/>
            <a:ext cx="3390900" cy="3857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82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Exercise settings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72" y="1371600"/>
            <a:ext cx="4639056" cy="5082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5653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/>
              <a:t>Conservation </a:t>
            </a:r>
            <a:r>
              <a:rPr lang="en-US" sz="3600" b="1" dirty="0"/>
              <a:t>Area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b="1" dirty="0">
                <a:solidFill>
                  <a:srgbClr val="FF0000"/>
                </a:solidFill>
              </a:rPr>
              <a:t>Inform conservation decision-making</a:t>
            </a:r>
          </a:p>
          <a:p>
            <a:pPr marL="0" indent="0" algn="ctr">
              <a:buNone/>
            </a:pPr>
            <a:endParaRPr lang="en-US" sz="3500" b="1" dirty="0">
              <a:solidFill>
                <a:srgbClr val="FF0000"/>
              </a:solidFill>
            </a:endParaRPr>
          </a:p>
          <a:p>
            <a:pPr lvl="1"/>
            <a:r>
              <a:rPr lang="en-US" sz="2600" dirty="0"/>
              <a:t>Identify good + efficient actions in space + time</a:t>
            </a:r>
            <a:br>
              <a:rPr lang="en-US" sz="2600" dirty="0"/>
            </a:br>
            <a:endParaRPr lang="en-US" sz="2600" dirty="0"/>
          </a:p>
          <a:p>
            <a:pPr lvl="1"/>
            <a:r>
              <a:rPr lang="en-US" sz="2600" dirty="0"/>
              <a:t>Optimize allocation of finite resources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611779"/>
            <a:ext cx="434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Moilanen</a:t>
            </a:r>
            <a:r>
              <a:rPr lang="en-US" sz="1000" dirty="0"/>
              <a:t> et al. (2009)</a:t>
            </a:r>
          </a:p>
        </p:txBody>
      </p:sp>
      <p:pic>
        <p:nvPicPr>
          <p:cNvPr id="7" name="Picture 13" descr="DSC_021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0706" y="3684511"/>
            <a:ext cx="1944466" cy="292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1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4953000" cy="1143000"/>
          </a:xfrm>
        </p:spPr>
        <p:txBody>
          <a:bodyPr>
            <a:noAutofit/>
          </a:bodyPr>
          <a:lstStyle/>
          <a:p>
            <a:pPr algn="l"/>
            <a:r>
              <a:rPr lang="de-AT" sz="3600" b="1" dirty="0"/>
              <a:t>Coastal Douglas Fir </a:t>
            </a:r>
            <a:br>
              <a:rPr lang="de-AT" sz="3600" b="1" dirty="0"/>
            </a:br>
            <a:r>
              <a:rPr lang="de-AT" sz="3600" b="1" dirty="0"/>
              <a:t>Biogeoclimatic zone</a:t>
            </a:r>
            <a:endParaRPr lang="de-D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Most Imperilled Ecosystem </a:t>
            </a:r>
            <a:br>
              <a:rPr lang="en-CA" sz="2400" b="1" dirty="0">
                <a:solidFill>
                  <a:srgbClr val="FF0000"/>
                </a:solidFill>
              </a:rPr>
            </a:br>
            <a:r>
              <a:rPr lang="en-CA" sz="2400" b="1" dirty="0">
                <a:solidFill>
                  <a:srgbClr val="FF0000"/>
                </a:solidFill>
              </a:rPr>
              <a:t>in BC</a:t>
            </a:r>
          </a:p>
          <a:p>
            <a:endParaRPr lang="en-CA" sz="2000" dirty="0"/>
          </a:p>
          <a:p>
            <a:r>
              <a:rPr lang="en-CA" sz="2400" dirty="0"/>
              <a:t>&gt;60% Converted to Human Use</a:t>
            </a:r>
          </a:p>
          <a:p>
            <a:r>
              <a:rPr lang="en-CA" sz="2400" dirty="0"/>
              <a:t>~84% Private Land</a:t>
            </a:r>
          </a:p>
          <a:p>
            <a:r>
              <a:rPr lang="en-US" sz="2400" dirty="0">
                <a:cs typeface="Times New Roman" pitchFamily="18" charset="0"/>
              </a:rPr>
              <a:t>115 ‘Species At Risk’</a:t>
            </a:r>
          </a:p>
          <a:p>
            <a:r>
              <a:rPr lang="en-CA" sz="2400" dirty="0"/>
              <a:t>Study area: ~2500 km</a:t>
            </a:r>
            <a:r>
              <a:rPr lang="en-CA" sz="2400" baseline="30000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4260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Austin et al. (2008); Madrone Env. Services (2008)</a:t>
            </a:r>
          </a:p>
        </p:txBody>
      </p:sp>
      <p:pic>
        <p:nvPicPr>
          <p:cNvPr id="7" name="Picture 2" descr="D:\Work\Committee\Proposal\GIS\Fig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371600"/>
            <a:ext cx="4003963" cy="5181600"/>
          </a:xfrm>
          <a:prstGeom prst="rect">
            <a:avLst/>
          </a:prstGeom>
          <a:noFill/>
        </p:spPr>
      </p:pic>
      <p:pic>
        <p:nvPicPr>
          <p:cNvPr id="8" name="Picture 7" descr="U:\Workshops\2011_CDF_Workshop_Nanaimo\pics\old_f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950" y="228600"/>
            <a:ext cx="3371850" cy="1365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17" descr="P102078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1700" y="4816136"/>
            <a:ext cx="2033095" cy="152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4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33350" y="49212"/>
            <a:ext cx="8229600" cy="162718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+mn-lt"/>
                <a:cs typeface="Times New Roman" pitchFamily="18" charset="0"/>
              </a:rPr>
              <a:t>Use Indicator Species to Identify Areas that Support Historically Representative Communities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981200"/>
            <a:ext cx="5867400" cy="4800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Specifically</a:t>
            </a: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Native bird and plant communities</a:t>
            </a:r>
            <a:endParaRPr lang="en-US" sz="1200" b="1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Insulated from Negative Human Impacts</a:t>
            </a:r>
          </a:p>
          <a:p>
            <a:pPr marL="0" indent="0">
              <a:buNone/>
              <a:defRPr/>
            </a:pPr>
            <a:endParaRPr lang="en-US" sz="2800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buFont typeface="Arial" charset="0"/>
              <a:buNone/>
              <a:defRPr/>
            </a:pPr>
            <a:endParaRPr lang="de-AT" sz="1100" dirty="0"/>
          </a:p>
          <a:p>
            <a:pPr>
              <a:buFont typeface="Arial" charset="0"/>
              <a:buNone/>
              <a:defRPr/>
            </a:pPr>
            <a:endParaRPr lang="en-US" sz="1100" dirty="0"/>
          </a:p>
          <a:p>
            <a:pPr>
              <a:buFont typeface="Arial" charset="0"/>
              <a:buNone/>
              <a:defRPr/>
            </a:pPr>
            <a:endParaRPr lang="en-US" sz="1100" dirty="0"/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29700" name="Picture 8" descr="old growth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371600"/>
            <a:ext cx="3200400" cy="4267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9701" name="Picture 4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8963" y="2362200"/>
            <a:ext cx="935037" cy="1371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9702" name="AutoShape 2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3" name="AutoShape 4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4" name="AutoShape 6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5" name="AutoShape 8" descr="data:image/jpg;base64,/9j/4AAQSkZJRgABAQAAAQABAAD/2wCEAAkGBhQSERUTExQWFRUWGR8aGBgYGBkeGhwbHR0bGhweHB4YHyYgIR8kHBwdHy8gIycpLCwtHB4xNTAqNSYrLCkBCQoKDgwOGg8PGiwkHyQpLCwsLCkpLCwsLCwsKSwsKSwsLCwsLCwsLCwsKSwsKSwsLCwpLCwsLCwsLCwsLCwpLP/AABEIAMIBAwMBIgACEQEDEQH/xAAbAAACAgMBAAAAAAAAAAAAAAAEBQMGAAECB//EAEAQAAICAAUCBAQDBQcDBAMBAAECAxEABBIhMQVBEyJRYQYycYEjQpEUUqGxwQczYnKC0eEV8PFDU5KyJGPCFv/EABoBAAMBAQEBAAAAAAAAAAAAAAABAgMEBQb/xAAoEQACAgEEAgIBBAMAAAAAAAAAAQIRIQMSMUEEYSJRcQUTofAUYoH/2gAMAwEAAhEDEQA/APPNzjNGCxDjsR4CWQZTpzyuEjRnc8KoJJ+gGIXBUkEURsQcewdK6Vk8hB4xmKzMDHrO9NsW8NV9NhzuMKvhL4Py2Zp5S8nkMkg4+YkJVbm6s4lzSIUyk9I+HczmWVY4mphqDHZNINFtR20g7XgHqsBgmeFmViholDa/Y49m6vkmtkWZhETsi6VChRShCtml7jizjxzP9AcySFASFO5xEZttjUrYEMziNsxgWRGHb29v1wwzPw5mIoY8xJE6RSfIxGx/qL7WN+2NbLs4jkvB0Ed4Dyoxa+l/C80hACHcWPpgx2KxG+XwNNFWLl8U/DYyyoQb1DcehxUZ2w8PKC7A9OCYUxxGmDY48FDImiwFNBhuawNMowhMW6MbBOJ2TFk+H4YGgdZlOxvUtagK7XtgeAcqQn+G+hjNSMrFwFUm0XUb9KsfzxLL8JqTUWZiYg1pYlG37EPQv74tPwzl4YSTFOKbY+IpUgb99x/HAPWugZMN4pzBIO5CAkmxfJofqcZ7nZnvtiqH4KmpWIsHYlSD/wDU4axdLfLNQRJI2osGG3cA3YI57HBGRzMM0TRwL4arwdtbEdy3b6DEPQIIZCY3WnU8mzY+5wU6yDd4DDmNUbIrNG10Vb8SEnnZqJBx1l+nUvmVSx3sa1T76v8AbDPqGYWBPIyJsR+YknjgeUEdid8JXlV4do52f9/zFWPrZqsRtsV2LOowlCXDCx84XUBvwbNbg+mDYQZiqSModdwClrIPU1R45s4zIxmHS0+XDAvs2qwdj5WslCCT9jWHHQ8zCZA7rH4QBUo48yk+Xygg03YDbfEpZoBRLCYSqSBX7xtdCu6kncV2GFLTyPFGiJSoSWIvzMPUk1t6YsXxD00x2khjKu/kl1LR2sA0fwzVA2KJHIwP8N5lBE2uMyaJix3BTgabo6iL7iwcJr5UxJ4I8kulS9o0DAaozqAYCjoJolTq4PY1gqfp7xlMzl2SRWWMssYt12t9SDml2JoX3F4ZrFEC7OiiKXzEK2kxb6a0HanvV6AYGhy0eUDJ4skEjDysbMbje2sVV3QH1N7412vsVnHxB0mGWNJnHhQgE61TzaiaUaLvQR3NYA6f0CeGNsyJFKBSsRV1NgncEG6B9BviwZ3qjZYL4s/jwS+XS1FoytWdjpKhuMKs/k5YR4uWmUlwWeJN1ZRRLKOB7qDdnbDqx30JXy5kOtFQKa28QrvW+3bezWN4L6bDkXiVpZswkjWWVNOkEkmhe+MxlchbBz0f4eQZZ1kEZln1BHZhUaJtrGrgMw2buKw3y/wqJMnFlV0FonDzSCiBqskA8sQpHHtg7qTQSvHk/M60imMAA0uw8Rt2HrpABw2yWVTIZVwzCl1OaAHlv33N7D7AYtSbdBusAn6fGlx63DzatNopIU/O2gikUDlu/tilZnKQCRly2e8NYwqreoNIR/kAFCzvi15z4gdcos6hi2nzysAAxYWIow25Goi6FeXvhVl83lIldpVaTMSfKJYSiHVV6FqxR5Y7mq74ibvBLJ+nxEqygm6qzso/2GGnTvhfKxZaQPKCTZklB2B50pe3HsbwmhVm1SKyxnYlAtx7CuLvfAGU+KozmgmYBeJVOlYRSq55JU+o2w06XA1g4g+KlZhlocpHLEh8kLC7YE2xB/Ow771ZxXv7QfjHOZseFLl3giifzKVPz70GNUCAeMXHq/xNHCAvT4dEhvVIYgr6ewBrzf8AGB8h8SieE5fMwPJq+RG/u99yWPzarsg9rxCltecjjJJnm3QenPPIEQW3p9Mes9I6gU0qjbqukhhuD6DCH4YySQHUyMGsgV2vjD/p+S1TOp21bg+vcY2fyFOVmdQmDQyvmQDpFL/vjyLMTAk/XF++N8+Qkkem9+e4rFX6J8KST7nZcODUUVpvDFUBwYrYkynRGfM+Aps3gr4i6R+yyeHqDbXtjTcro0sXvJgr/pchi8YLacXgAC8WjoOZYxCEHys2+CTpBKVIi6h0WJIIjZEj8jtR74J6F0gLM8ZOpSLscYD+I5zJmAo4WgKw86TnhDHJf942wFXiZMzk3QJP1RYXdIRW1ff2wp6wjOUgB35P1OHnS+jrIr8GQG7sD+eK3m5tOYBv5TziYoiKtknQUaCfQ3fFmz3RfCaPMJTCTYj0rHLZqOPRIYgzXYa9/wBCCD98WaXrSLGUlhdAdwwAK3XqDW+KeC7V2JeuTsioAaY0Qv5T9R3v15GNdO6gguOTXA/+c6ST2BHlN46zK5aZN3qidJZTyPQixX0OA8jCI28J5IzE3Y2Qv0/w/wAsJ0DywjqeSSKKTSS2qwyE6lN+w4PuMI+kLCVrMNMjtsCqB0dQPzrYOocWN8MPDgilbzM8SUANwpLE/I12o43IIs4IzH7NXgOZ1JokMFdFJO3y+YUPz/bbEYYhNm+oxpIUDeKulVJdXj8RR/6bAjZl7N3qsDwSjKXmIgkkL2AjnYn0K2CSt7/riw5+OJFRdcsiSDysfDZK+WvEIIBwpg6NEviG2cc6EZH0BdzI2lTSjYUu/rthStjSaGEOcbMQBowkALqQ1/LsdQABLUx0ix7YK6YJflMJbf5dBaJmokkqK8M1fmNgYrw6dJCrSwuXRadJFUVX5ww1agK3Aw5XqMYUmQNHf4jlTYcaSFZA7aTZry1t74qLALz3w9pswlJAx/EhL03N/hlgAKNDYm8LYofAlXL6tcBOyyMY2RhRqxvfpvvgvJ/HsOkQOGlQ7KJlQAVsBY49S2BeudCWvHi0mM2xW9xR+ZQSfKOLvCl9oORkOgIbPjyCyTXhRmrJ7v5j98axX4fiORQBrfb/AAk/x9MaxNhZafhqWYMUyypmHXd2Ynw4Xs3bAXI9d/0wz6n4hUSZnNwwnVahohrpfVXJ39FI9LxXOlf9P8OEB58q8qmQ0ZACOAB62BsQN8DdWOWjb9o0JIt+HDHTmNqBt5HO5IJ47n2rBGNJ2S8YH3UJo80Y5niYHYqwm0yGqpim+m+RQxXepZaU5jWzM43osSx3N8nDr4Xmj0mVU1NVINFKWuga9AOO+Js0czFI1Rx6CLJlKremjQU789hV4M1bEpKsiPxnQEEGj3wl6camehqsXix9Q69JKakrTzpUeUXzV4TpAFYutg4YnJjHIsWIa/lGI48y37Tqs1gnJKCuq/rgqLpHiRO5tWXjbnDIoZwUt2dm323H/nG8tnI2cPvacj+WAP2+kChdwBq33+owpjkbxx4ZB1b79xfesJuh0+Rx18p+1KwQOrDzD698GzyRwrSD7YSZjMSJIZBQFhaPHv8Axw1iAaTQBZ7n+NYlX2U1miudG6ayyzZmQaFANducVPO5nxZGbmzj0r4sRpMtIqMEEfI9fYYrnwX8MpJFJNL8q2K73jePs2VcifpHRnmbSo3q98S5ZGjcrwytzeLlB1KJIw4UVprahioZecGST33F798DdoV3gl6F0RsxmSrE7GyfTDnq3TakBHyxkKx9cMOgMsMDTKR4jbAH1wL17qetCWFV3Aok++M29wNXhAfUc0sQ/DI83p/XC3LdNQRtLKDv8v1w18OMpqkoEDthM2baeQB/LGOKxUXtEn9GxKZItPNcY76JnZUBQSMvbSaK/wDxaxh4rLAtqq+GhtrA1E+qnn/TdHAUmSWZzPE6RLYALsBb/wD89tjh7gtE7dXAU6svQqtUZI7b2q8WfS8Cp8Q5m/wwZFO1lgwAHa62+mCs1mczDHrcrIpI17IbBP7y7gX98L5en02sQzQtXzRNY/QgH05xm74FZxlc7JDqDiJhJdruQl9mC0QvfvjRRtUcTHWauNowSa/dYCiVqvcc4ndgFJba9tdvC+/bcFf4gY4zOacwELJIqgbt4UZ4P/uR+bf19sJ8FJkOdk/ZidExRyPMjC1buAVIo79629cTZX43d6QxRDxNKs0ZWI+wfY0Nq9DiPpjpKyoIo2a6DEzsd/6XyMMOr5aCRxl3NsNvwYxufQEm9I49cNYKfFijOSLDNShoi1NJG8lrKDRolNhf2xYcp1yGSIp4MuURWOwiEsGogfvC/lA2BH1wPJ0kkmGAHMwkA+HIyiQDZToYEWLOwP8Aziv5fMJl2c+NmI2RvJFQ3O+rWSdFcbb3eKuuCa7HGY+Hocw2oSQF7ADRvps7CjHJ7clTQxz1fKLFGIkVVBX+9Sa9Y1cuhO49hhKnV43VpDlVdzsW1GvqVXgm9yNjg7pGZhkBR0y1GqUSNEAd+WKl2PHcDbCeR0yHK/E2cgQRJPEFTYAhTtz3F43hNL8Nz2fw2I5BUqQQdxVtjeJ2ioc9Pmj/AGlgspy6xLIqPet2/KEBY7DTwdqFkbnDCHqYbLFZI10OtJDCojDUf7yR922YChfm37DEPWIoVkldtUk54/BWONGuqqzdKKAG2ARmgmjSrkEnxXMdn7Ac/wBMN4Jw2MOh5dB/feKprY02kGxwUNV74J6pCqupWiTvzuff646zPUYEEfheI6m9f4fmvsACfKPrzgPqOcV2BWJ0PYsy0fXYYVMjBOFqgTzjueALu3pgFIyw1HscTyyllN71hoVDOOJRECrCyaI7jDrp+ZkRAp4O1+3GKx0eUEAuLjvSwvfDfqRMGldVofNGb2F9icVFhQH8UR6dDCy291zhf0nJLLGXV6kS9r5Ht74OnzhkmQOuzKR965xXmR4HerF3RxL5LTpDtJNSEHsd/wCe+NZXr4LkKoUn3/rhXluogwEblydziTpOUMsgAIsDDiiEm2OM31lIIaYamJ1eoP1OCulSvJk3IUKZWul22+mK5n2//IRXUlVNEDDzqHUzQjyq1Q39QMa4NKpC7rsOrRHCp8vzb/rgJY41A5EnfisMc5nHgZCjEOR5tsQZaBJZ28WyWQlCtCm9/Ue2MXLJXC9hvT8hJI3igVGm3O2qr45wwzSI0PmG5P3v6YK6bkSII2U6tW5H7pFqw/8AH8scQwGXXO5RdBKoDVMRViu53wlaFu6Kz18UypyTyB2xZf8AoKokKuCPMocEUfMR3OOI8ogeQMA2sA222n6X6YC6h8SodlLyKhvyg8je/N9ORikrJq3gk+KOnzzhhEn4aNRA4Fbb97wrznw/NCquwUMKsXYIIumA3ojDPpPxJmJ51VINVuXIJpfN+8e4HtdYdde+FJ21TG3s6mVNyvbYfmAHcb+2MtTV04NQclf5L/bnWEefZfpiSMyoyoxFeG5Ao/4TwRfG94uMImEahZzq07g6T7GjVH7YJg6Zk5IWsCUAWCNnB9u4PsfTFVMc+XYsuuSCOgVPKjtX/GLtomVLA6z2RLpu2r2kZqJHsKGFEuRmKOWKha2AUadj6bAfXDKLqS5sKoUGP17j2YYmz/SBAn4UoQfmVmBQj/Kxvn0w+TNWIejSZgHSqrpJ8wQaSfqw4HsMO4YZQ8jsgiKLQKre+2k8ghfcb4rEOflVzoZZd9ltqH3FCh74sefzs02WbUyKVXXojBs6eSxO9UThWW2E5DKPmIkeJWOh1DtqB+XzNdgV7DcDC/LdNlilm8WMSalGtlYaQK1HUe5oUQN7+uIFzUKhgPHhvdCCSoOndwY6YAn8tVxhV1jqpMcUn7W8jC9S2dansboWCAOd8V+BxwyXOZSWeVZIk0zUSrRIfDZV9e+rtVV64i6T0M5tiG0oykhlJTUW3LeGi7mv07Xg/pU+bmRkikWSRVNR6Awbgmio9DydrBBwVJ8PTyeQT5dWZQWjURwurMNtfl1c7bc4ZoJJvhN9R0xZnT2sqp/SjX0vGYtWVy+fjRUGXzJ0irGZWj6/kPfGYMgKnykQj4LE7aiSf0vjA+T1qSrHVXy++COnZpGYqS8xJG7+UV+t/bHU2lJR6d8KjK8nbQ+TUy0w4PthNIx8QC8WLqGaBTjb1xVXbRKDzvhv0TWRjkpPOVPHphl0vJl5CVqu4O2K0uZLS7bXi3ZJVROfriUOmVxiwnYKDsd1HcYdzMzRGrcAbDn/AMYRZ2IibWnDdx64f5fpM+lXj5IogcMPU13w+GCi+UI6aSMrqYGPcL7d6PtgrJZlXgZJAbHDc4ZS9JljbX4R3UhgRx+mE0WqEEkWjXx2wsVYjjpDKokqm7D/ALOGXwwnnZu+k4UdIgsuL25w86dCVRn34OLi8FGjmeGZQ1NeC2yyvrlViljjj7bYTZWViGBHJ2vDOKz5bACnj1PphN9kpsJ6aAZiSobSlURYN/19Djs9LUErYD6gUBG5HqL7fxxLI/gKTpH4lWSLKjsQf5j0xNnIW0I6sheIgqQfn7gLqG9rYr19MQl9g3kkyMUnmVWMUTUzOFNRyAgN9Na+m1jtiTr0YktrVGWtJuhIXqz2Aqt75sDfHShm1tbAyNqNE8FR5Sp2FG97vDDo0SGVWkpj+WyKUDitzjDX8iGknLmjfT0nLkii/s/knKtmpzpAoInYdhZ2Fb9sOBDk+nRV5Y0vltyT6k8k4VfHWSzSRGXJzSJXmZFrf3UEH9MeO9Z67PPYnmkcjlXLAj3qqrHlacNX9Sy9Sl2uzsfw4R6hm/7WMmshRLIG4bT5b+4u/oPvgjpn9q+UZQXk0WaOpGFHsCarcfbHhDKQLBrDLJdFhmQStOsdbOGA524810fpjo1f0bxYxy5ErWke4Zg5OQeMgFTMp1xkW23Neouz61hP8Q5JQSEYsAQSeRv648k6dlZFkLRvXhkmx6XVj3xZum/Gk8bBYohJLfzOWHtRVdKkbn5rx1eL4stH4udr2Z6jjqLjIx/6WPFR2QBWO9bfywxzmSy6uxeOo0FkqCT7d/WsLcz8TZ1mqXKZUnnZSDX+hsE9VkcwESR+GZFrTd7sLG57bjHc0ksM42muySTKpGadWjfUSqlQBSDVXfzE0AKPOCMznTp2YNPKuh2NAID85a6o9qPGAM/nrRUfzToTpYHUCdO24JWh5jfPlAxrL9LhOh9bOWILkltXvfr3xnEX5JPh7q1LJljTUToLVvp1EDfsdh/8dxjcKx/shDxRu4lePdRqQbODt3sneq/hgPOMriNMv5P2cv59Vg2Axs7VfFVttjUUaSlmj1mzurgsboBipHzURx2vfD4G3Y0X4LR2WSLXCHQENG+ySCwwII41Le3r3xVs1m55iFllEroTWtVPBFAON2J5F9sWXKNMlM8hXLlLdCfIwPlUAU25BUgHvjTZTLJqnkBbKx+WNDYeWUbEKf3NwxN962w+eC7+isP0jNkkgPub8obT9qvGYu2U65m5UEiSCNW+VEZFVRwAAdxjMRguyrZOfQxBG91grNsFO5+YYWFxrIHHbHE0nnB3NY15M+eQ6XPtXhsf/GFvUTq2O1DbDDMdOLKshtRwGPF+mEfUoXUnUDuNjXbE0GDiGUrTc74vEvT1XLxO0lGQXp/5xWuk9DlOX8erj1ab2+b6Yt3xDkWZstEq76QP4YaSHLABkotBFjynuexxbelw+GGkDbEBRvtvziODpeiE6iCSNJG23/friaaHwIY0Y2aL2bN+l4DKyROshBmJGshKWrsH2+mKf0tBmNRAIsnyjtfbFsynTg+VKmgJPM5HpjXwpkPADeUEsaSxz2GJaGjcHw3BHlZWVCW23PINf74R9IyrFAhJ3fdN+PXFgz3VnDPGQEbVpYA3YvnngjffEmZmjgeNTY1igy9jWoGiLF+o98TwAL1b4fjmkbwyVZRYFbk+m1YqHUsi8bRgEqWYWfQ3Vn9cXM9RaVZSGUeZUtTRPe9/Ud9sLc6iTSl2YhFAAI0inFXVc/XCbwUo2wWHp7M0kbSElDu5JMbAgaQBVhjuf51hrBlvCj0jUwHcnb/TfAxw8vmVUQ+238T9cFwfB+ZzIPisERuKJvTtz6E4lxc8Lg6oQ2AEebRmKhhftRP6nAsvUXDsBsBsCSCW+wxbsn8PdPg/B8RS5584s+t+/tgjpy9Py7MsYRnUW7AatI923F+13jX/AA4voe8qfSfirNWVKIygWT2AG/m3BG3cX9DhhnM/0zNP4WZESzbXZANkbASLV/c/bBPV55swWESLBl05cgF370AOAeLOKDmM5Dl9U88SSyyHyxEcg9xqu9h8x9qvHjeR4vjvVqF7v9ebNVOSWS2T/wBmGRGvShp128zNRHcG9uceedQ+FoMtfjOBp3BB3P2BJvtvXBwHmOp5iOwrOitvos0vJoXXA2222wnm6yxV1JsOQSTztfH8P0x2aXg68cvVtfyTLUX0MulztmZvByyaFXz2T5qUNVk7WWI/hi+QfCsccjReKXcLblAS18kG+T39sKf7N8gI4/F5LbsLrWRfhxb8g14hI478Yb9DzDJmJ2eRQwv8SiU1H3Xnc88Y7VFLCOOc7Yv68WijZC0mq6qgDp9GI3s9heBNMjI5CWoAawdlsAjf3H6cYt+a8KHQ8kizhG86rpcvIwNlqOwri/b1wLBKkiSiGJRL/eCPc/KK3HyjyktY/wAI3w6IyVlgiNGyFw60XOrhmJIINUFANU2++CoZ6jmjC7xMWBBLNoY7UV2ofYb4gzsAXxJH2YyBfDZSLUrzood6N3jGyskE4nkJoNpdjsVJB0khTuoO23IwlaCvsGmgWOeJ21LFmACSF4deSu9NuAd/U4YQ59ooGMbHSswZqJUMrbGwNhbUbHpiP4iRRMkieG5RAzR/kBANHf5lI7ht8QZaa4XF2CFMi2LKi2GnaxwfbfCfNDoKaJZIxIpVQ8xaTUSFUJYRTsewJ29R7YX9R6mWzAMh1Iiq4U9gDqAX67bnm98C9IzbLl5EN6W0EehJJDVXfSGO/oca65HTCc6SxkZmQEeUGiAVUgjy0dsLoKbF3UmCSMAAOGokkrqAbTddrr7YzGdZlDTMVFjYWoJGygGiQSRYOMwf8HksidJMvhvp0xu2nVyLwv6p0hopzGGuu/r+uHnw91BXBiB76gPcHDH4o6QdSsKLPQ2PB4o+mNF2TYL8PZITQ05tUJLITWqqsL/iw4691mGWBgkYIVQg1hSQOdq47b4DzEYy8fggWb8wYUQTV0ccvMkYWSgwOm0O4NAjf027d8ZO7sblY5Tp48GEBAFoHyjnYb+52wb1VYhmksbKtahd6m4/T2wP+0R3HpDAHTw1gL9Oxxrq/VkjzJZ9QXVqBAu9K2AQDfzEcYq6KimwqBhSIV33LXxV/rhfnlDTVrPnNEbkBV9z/PEuR6mS5klY6yPKRQ3J7etA4KXwXG5Kk7B6N36beuKu0Z0EdLyscmqmNUQFHNep+uMzSorNRNAUoA71yPQ3gjJhShdTsqV5e9Ggd+9fTnCubqjeIVEep/mFkgHTzdjnAsoOxJmeptI6HwyAfLWrZ0G5okcqRdE3uawf1fJrMjxLW1MnGxIuh5u/9MRZfLF/wpFuFzrGogEFh2W71We2NCaS6ZUiW9K2pZnIrSY1vU21hgfKO5HGKgm2VtbeAPpkpDCQmroMpU2ZLK0ook7+nOD8sGkdliXW6mmfTax99KgbF/8ACDt3ONWqqwQEM12+oavNs3nOwOny2o2GwvnBX/8As4sqvg5aDUwFBAaA/wAxHyr3NnUx3o46Y6CibxSigV+g53yPGhUsSQCw1ihep621E8KDpHe8KOo5HqHhiXMSsin9+ago7XZolva/YHDDr39qcsaDTEikiiWbUSe9AUAPr9NsVTIQZ/q8uoanAOztsi/5Rxx6D74ptQRWWQRqjSKpa7Nfr+6Dv+uPVlysORywpNyLo7uxr7UPsMJsuMt0WMCSTxcwe0aK0lnbk/KMRdbzeZlhEoi8Ivwsht6/eY8KPbHF5HmrTj+fspRsrs8ec6jKxeQQRKCFUWFX6D19z9sFv8L5aCMyzy+Oyiyx9uw3v9cR5aGaKFmD+I7fKBsg9Ws8j3wlk6fPKNErnSxBc3ud+Bj5zU1ZajfzUY+v7Zuklwsk/wASzS5sCGIVH5GKgDlrrUfYYovWekvDIUKkEGrrY9rHtj1fLlQy0AFVar+A/hjWdhWZ1OkE3S+XV3vjvxdYfjfqL0mtOMfj/Ip6d5sC6UmuOOCJdJZALJPlXSA8xBFefdfpjg55PHGXhI8FNhqr5zsXvj23PHptgjO5x0IjhMiJKNLSSCizE7UV3VTQUKDQxXOnsY5wpssp5q7o3e/O2PoGedVsnn63qzOvSwQHSVU9gKNCqs87g19sPpJVIV8vmTl5mQj8Q6SU2PlYDSFBB8xq+Kwqzfw9I+X8WOLTTkBgSxZmYgAgcV/G7wO8BAOWpbRwy6yxJdVIZB3G5O3G2H+RrA9yGYGdhkj8VvG/cI1qAoA1KzbjUbOxAHvWEZzIiLRTprSiAwAsLwGXf2ujvYGGeXyEKhBKWSWVlKmMqEj1AbSWB3FlbIAP6Z1TIy5gAIYcxIDzE8d+4Kc2RybIw+UNrImnl/B0xyrLDZNfLIOyl1HFbbA+vqcZ0TprPqRP70Kw02ArIVNmzQtducWDq/ww08EfhZePLmNT4hp/E27aBZbc87nCvpGfaPMaMwLJQxq7qygBq7FbsECvcd8S+QaIoskPDgjB0EqsmoRs5d6JCeU7BVazYNEnEkxl1+NCiTKAQ2mnZwRuWUkkVewoUN6GLLBk8ygR2LMqgiNVTUEQjQg1KQw1LvVD33GEfV+kRlygmEcxT5WimVub1GgSfXg7nfjAOvsA6XkFWFAxF1Zseu/73vjMOMtBl1RVmzkhlA8+l6W/QXGTQ4+2MwZGVrp0DRuDuCDsfXF+kkGYjAsamFrve4G4/TFX+IXeWNXIIAOlaFCvQYn6OkiQqSSELCnr5WHuO2HebMn6CopS5MZB1KaW639t+4xDnSI2VSAaYHY7EXuK9t8P/wBnSd9Q0khvxwt+7akv1A9cIuvZgLasup9Nq4q69x6+/wCuJlwMsfVc/oc1CpGlUjAPrwwI7/XEebV9ZJCsdBj1MvmsrqO/F9rwBnc8pSKXhajLFB5ttr325wzXqL3EkjamBJLn3UEagNtuPbByzVT+LRuPPxyRRtajw49yym9Vd/UXgWHOxSaCSVYtbCqqqtQzG9XcCu/IxrLhUiaZtJAJ2P5Vs78f99sUP4j+PUaR/wBmh0g8FyTv2ZVFAH3s4tRbM9rbtHqWf66YhCAPIZRrYE7i6Ng7j1xB1TqUMMiySuqFb/MCADx5eb+l748uyT9T6gP7xxHfzHZftpFk/TFly/wRHlqdoZMy4BZmkUtxudEQu/q5I9sW1TRotP7GPT+rNOJDlwIssGotId3JHzyEEsFrYRR1qO3AY47AAs2xseZm2dx21V/dx+kacj1wKc/LOVZqUD5EFEKONq2LercdgBtibMSpGpLsFA5s0Bf7xPc/cnsDxjshGlbK4IswzuKJ0IOSNiQP3a+UV6b+4wqM26xwqV1fKKJZieKG3PqaB7E8YXdR+LzIdGXUtf5iNv8ASvr7nf0C4v3wN8LjLxNmMw/4jbl23YX+VS3BPJ5Jw3K+AAcv8ELGU/aF8dz5vCBGlO/nfbn0Ar2xdwZkyzatEN3SoKpfyhf52fahirZ3r8Ebl1Quxbbfk3Q55PfjFe+IurZvPN4aWkR+Y7gm+RfOkeg5xhqRfFjsPyYycUjZmY65FPlDEGj/AFb19KN4UZvr8/VJtO8eVU+aiQXA7fT2xOfhqNVReVUcHv8A+cSKRHstAegx5XkaSTtZfsrcF9SzPyogGkfMa7DhRjh80PTAXjmsCzZijV48HV8d0bR1AybNWfTAmd6tpWyL7Aep/wBgP5jAk+aoEk7DGZnKgFGemewRGdJSjRAJB3sXYHAB746fC8a57n0Z6upihhHFNLAUIsaLQEjkEb2d9r2A5NYOh6grycGOSMiEMopyKJdtyKagRpNcjfCrJdbeYIqhgskg8iAVt4YpQeRtpqxtycZn/hkRO0jS2i0zFFqpGY/h3Zo2ANXAx715ONv6DMn1gR5vWAioUTdCyigRqY6D3vcVfarxF1TNQzPr2hcWda6tEl/LprzKe9tthLnOnyu8SiiJrEahhSsxvffYX5t6/hhzFkmLXLJGFjURlXkqwAaCEXa7HzD2w7yCGfV+gR5gWZ5NTACxHrjLLsaaMnYepG1thTnvgh1OtCjxhmLMhOtU7FlPmocbD/iI9CRXCDNMGOxWKOQtR5A4Fd725H2YQdbn0uMuJWW6kmnk8qmh/pU/lAOrnYYq/Rby7F//AE6VIWdJ5H2oaJHBsG91u6v9cRw/EOYZRHM6yRjepxY23FEeYH0qsK8rkHzE12wJJG7bWKJJPZQO+LEnSYY50GtHVYtcgAbSdIpCSp3LWCaNbHtiLvgnsMy3xxLSouUQ1QFEqttslBhtuedyd9+TgR/iVZJQ7QRx+GSS2tyyn5Qg06bYnfEE2aYLNJlvCjRB86q+tiRpJUux3AJ3vYHbnEfR2zMujLK0ZBBlJaIXZshmY/mI3BY7Xir6LG86O7FmzmUQnlTJZXtRo1YxvCHOdImVyPEifi2bwLJoXdvex2s8+2N4YrRaupZQCOOr8NdnbfSD6n/fAGa+IYsvKYVBeJgPEU8A+q774OzfSZfE5ZVIN81Xv2OKh1joxiNj5gd7PIPBxJkrZZc3lVSQiIugkQHSSy3twcKJo2nN0ZHJCqOTsNxx2rFmy2VSNFzc8gCL5SrXXygj5b7ntipZz47gEt5bLSSODsS+hfT5UBb76gcVsbNIxbIXzEyIsT2qahsb7ncf8Y9BTp8spjECa1Cm5BfJ2rUeRXbFKi+Js65DEwwVxojVnH+uXUR9RviSbqE8m8k8z/5pGr9LrDqC7NFFF6Toix6lzE0K6gAqlhY2o973+mOsj8KZFJfFdBKb2BVRGPoK3+pOPOTGq77D32xDmMmzi7mrsVd1Xb03r9MbR1IrodVwe7SdZijThQo7eUKMVL4o+NEePQrFI2NahY1/4EUbtfeufpjy2TqjRLpWSR27KxLAD1N4Y9Dd1k1q5bMAWGvzaSOY7200eV3xp+5BZoLrka9TzksS7QtGCLBkGliO23IH/YrFD63LJM3nYn0HAH0A4+v88Wbq/VJJG/ElLn/E1+3OFeaUxka1onbcUf44w1NRt+gsM+DRFBKjP5nPA+3/AHZxa8xnnzrpqLxxRk+UGt/96xRcvDcysxoL22/n2xa4OqCgFAAUduP98baU0o0SWSOCNQSqge53NYEzGYA/4xpXdo9QBr+eEWZzZ3B5xOrJgHTZzbC+WXc4hWXaycQyT45HkCWWXAywu5IRSaBY0LNDcn6DA2azyoNzv6d8S9N6oqDXJqAPGkkPVbUeKJqwewxzy0dw7pE0scqwtE0YAk0uNQG4o6Dq3q/TbkYnzWTVFkjdSuYjJbUS9BdBOldr83Or29Mbji8pZCzRSWHG+lDtVk8j69z7YnGUjM8ZhkMjsSsokIAWvMBd6aoMtnY6hxeNoxUIpIxcrZ30jpSrHl5ZRoj0KEtVOstyWpxQB1VqrtVXgb9n4hnaSOMHgR3qojTtzWnfgnceuG0eWkzKLHP/AOoAVUBVCotg0bpFCmtVH5gMLOnFJpWjLtGuosGbzEJVEbVbWoUGu+Gs8ifJBlYPCDv5dUT6dMlHznylgDuFUG+CRtvja5GXOGRQgPgpsA4UlyD4fzc6TewIsAd8Np+oqjssKxwmNA0gIGmXQPMrchzZGn97cnAvU8sY45WXZbGw4YrTkrf5Vj0iieTg7dCsj6N1dNWlFKyMmgvJbUQTqpY6LFiRs5/LiJMvmOozTIXFRMaBBWMLro0AKuz3s7YKyUkClpPARVmYLHHZFKm7PqbbeiLHJv2wR4JSJYsqmsys0jqRZUXaBm7CyeT2w4ttUi7K3FMI5QN20l9gdJ3FCtXy+tH2w7/6kqo6RQUwRUZptbFgi+UqigIBewBJvnCbNSkafGhiBHGrUSfooO/19sTTxZt4I5AQscpqONNi25GsgcLe1k84eENI4bNIUEeZkcWT4igbgflVNqTvdeuCCDmA7IsqwreoJSjblbcjt2on6Yr+fzoidAujWBuwUghtV3bHciqDfXBuU69PAmzMyKysqE+U67Hm00TYBsHAGQ7p/WVSMKr5ZALpXjRmFkndihs4zEKfFG3zeH/hSGIKPoK++MwY+wyXGPqCJEzIXVuGVSKDX+ddxpJ7ijgRtEzW1iQUHiO23qpPIvvgnNdIjKMw3Ld1safZh6+xwCcyskIMgOuEgFkrVQ4Jqj6H6XhP0TwNs+yz5d8vOBROuM0BqobDy0LG1+oOKPII4W0qpXYcrySNwtci8WJc/wCLlyrkONgCCe1gX9/Wj9cKDN4bK8JaoSGGofZgP8N+mDcVGdA8TzSGkjC7XqlYIK7mt2I+gxGY5PNqkBAAI8Ogp3AItrPf2xaejyOHaORFF262Ozbkqa3HOx9cVzNhk8REK0N67lbsEX3HBGHeCt4d0tYAspcEqukiSrYeq2Ts145zvX5pEk8FvDTewW1BRwNKtZDH1BGO+u5RvDgRiFDqHpRtx3ve/wCGFfVp41UhUqiAw3Oqt734O/bDTFd5Yb8P5fLNl3VjIshNu2nXttRNDUOTxYwPnenrHZsSQG/DlQm4nHA7Fd+xrnbAmXyzgxywsSxNDuykdiP/ADiePqchZ11mKdhTdll+o4DfwOHYAPUyxjJZw7itRC77nh27ng2bv1xy3i5ldBIJgQkebkDzWPt2xmVl0Nb7f+nMhuyCeQPb+GGH7FDls7EXDiBudVHtyKqxZ/jWJEcS5CI5VZI3cStEWKjzKSuzAbalYUW3sUcQ5DNpoWmIYgXdEHtyDan/ADYKh6SseY8RZGbLWSrot6XN0jLYq+9dr5w56R0mW5whiK6lbw2004UAKmltiVY76qv1JOFe2yUyL4Z+K/BkWKbaFjRPFG/m78Hn/jGviTpjZaYgnWj+ZH/eX7dwdiP6EYWdd6HIjJG0bI5APhd1JJ+QKTzVAd64w46HPH4ceRzLs7OupGZKMMv7o3JYEEA8d9tsbKW5bWaxaeBBJnQDXvW/rjeahljVmkicUoblQQpOzEH8pF0cWDqPwggiaNlUZhntTrOogDSxC8MvPBvY1fGFvV+gSTOHSoiNMTCR2skgW1Eaqo6jttvjK8k7iqPxZJ1iub3HY4u/9nuXDa5306oiulm4VfNelTsb2Hr6Yq+Y+H5TN4aASsEDr4R1ApVMfUcaiDR34vBeXm8skcTaVHmJ382jYBfQ3bb1gTCxl0T4g0rNojGo3VgHyWbUA7WLJDGyBsOcARtpkCndZAaN/QLvxzvXtid1R4omiioqfPZ2Yn6m97AofXG5Oj34QYinkpG1WU0sA+3FNeoeuEzJrJN/1x40dSPMEER9Suos9el7EkegxL0uaSNJCrIDUcjcWynlRfzEHfSO4O+MzfSolklUSamWlXX5QXumHFEBQasqKv6YG6q7zAzqq6IwtsoO4N/N6kVxXFYSVIKDs10KR54g+zZhizauBqGsrfJIWt+94m6l1MtCG8QvGWeMqQNQOkWUH7oXSm59a4wP1HrJngysSE+IrN/mFhVv38oAB9sLEULlncn1RbU3yDQ35ZqvnYc4Hl4K2qh/0v4mQtBE0UKIsZIYq00upRtQY6QS2/FUPbAvV+uZuSZov2iRBqA0lRERfBZVHob2PfCzo802TvMDwtYXQEbcnuaA/NR7174adL+JDAEnnghmBYm2UmRrFDzEEeX0IvYjDTdUVgOiyMDaqVUghjUSuR+LMWUP4Qs3bEc9hfGAMz1RlMkhIWREWJEQFUTuaH/6wUVfViT2xJlFgLyy5kTNLrBWJdJVncnby7UPKNt79BiXrPW8mIpYFyiJI9gOxVnjs3uQGJe74PFDthC55PPOoMzTU27H3vc3t9bw2bJsxVGqzosWdVBWqwATe9fpgRZ0jekB1E0ZCPMNx8g/Kf4++DJNUEraL1gFdSg3Z8rEE73WNGbU6GmR+I8tBGIjlNRTYl61Xdm/L2NjG8V4NGNqY++of7YzCpEnpDZx9bkHUwFNtSuOaII9O/OBOq6V/HjtSKEsRJO3Yg1vWGWQg065Sp8xNc9jtx/XE2fyMBhRTb6gWIUecnuaNYSQqTFBjy6GKZQV8Q1qB8l/4q3Bv0wnnirLhnbc+VVA3bzHVZ7bnnvhfqZPFiB8h/K3Psw9D9MSL1Jii35l2ViR8tN2I/rjOiaGuXz7yQRlTUmWIFkbgHbf/DtWNdUlWWAterwydww1b8VsNgdsd51vDneRBqjdPOB+Zb5HfY0bwBmJdGp1ZXjnQqdP7w3Fi9jivQzc8tRRM7aywqwRtXyjf0wT03oS5uVwRsI9Wx4I23vfC3JoHjCndlYV5eBySTVkDiseiZDLKcyMxDXhZiNlcL+VxXqeDV/fFxQnRTRlJ44bgj2F6XQ3INyLOnfscFnJtKirnELki0kVC0vHDafmUbWG3q6OC8r09VeXLyJ4TtGZIZN9TVq1EEHY2P0Bwh6TmMyZGlV2dlUXekmroUWB3Fel4bVCUrEvVMomonVuDvRJBA7jV5hXocEy9QlzMegyByj+Kqv3oWSO1absbbDbDPqrxzNE0z6g16mKgPrXkMFANNtVi+cVrL5qNJvxIy8fmAXWVO96fMN/Ld++J7KGuZg/Z5klgkDRu4DNCWpbO4BcAgEWQSK/TDHOdXGmRJlqYG0kbUXI2KgG672TW4GEcMvgEy5fzp3VrDIOKYKaK2RR9uBhx1Dq0zohzKho5VVlIKlwvYBtyh3498TNJoh5GuWhTMP48Urq0QPJBZm97KrpPIrcGqBwsicGSOaYUrHyyWKDAAOW7ihvtvdc7jEGW6usIqOy76Va1WgoAGmqo3zqH++AOr64laFqZNWzWPK3Fgg1RHb2xMUKPJb8rlHiGmWOGWSS9FyDVVgUhJ0K1nV67G6qsAJJIshkZmLLSCOVbLKVP5x5DW5AO5o12xGZQyxm5SHB0GVqW9ZDPEoIruoU82T3wheWcIGlLeFdIrXT1V6R7fvdj3w1GgfJLPrDxeHqDatC7hTT7r6AXsbJwVl4WJkaEATaSJ4TppgKLFdzuaINb3uDvjUIaibXMDYjmgV3BdTRPJFHY16Y7KSSKCkD+LYIlUOTtelVCigO1fT0xURrHBHkkaHS9XDIuxK7gbiqbhgdr3v15w5zUtJPpGohL8wXSN11vR2vbQpX198HASizmsoZQ67vIskbstAhWdaUUxq2Hrvhfnepq2mFYY8rooyNrZgyjerBbYbCt98Dwi6EmdAclY3Zo2YEMw0+egKIFgWNh9R74zp2VmVUikV03kJ115Y9CkkXtsLb7j1xrKQKFDgxtWxjPDAd23H8ORiZ+qyZicRq0cLReSMAir4P4jGjxuSawknQJKqCZ5vB/FttdDyprvLxk0Lra2U8Hi/XCOLqVxlGvQzajYUkAURR5BJu/Xa7w4XphleaKOVixDFobLfLzqNgMd7B7/bCjKrRoRPIvFWaNeY3Q34uvbDod2TMEQqUZnY+bSQBRvygnextxWIYcwVkBoEk/LQKjg0o33xPneqgyjSwjDhVkEXFDfa929TwO2II82gQh49SlhTL5ZdrOw3pb71htdE1Yc/XFjBSOIgpqFkgnc6je12BteOugQoZfEMdxUSQ7JoG1eZgQVJI27+gON9IzsSq0kWSLleWkkZlHuVpQbPreAG6zI7qdKAatQiRFCX38ooXgrBSRvqBjzWb1xAxMzEsG06RVEVQHFHc845iysma2R11hSXDOq6t+10Ce9YP+Fow0OczD0BXhqdgA0p03R4AW/peIx8EzxykMqtGwsShx4VcXr4rDyzTjBj5jMJ5W8MEAbeHEe229b7YzCnPuyyMqDUqnSGAFGtrFbUa5xmCiKPSoOjhkZpZWpySnnJGmzttye2F/VMskBVt3j/Pd+U+qkUR74dPNBJA6nWI1KooG7K/NJtte+3r7YAh6fHJlgJpXjfzBFNAEDZWIKk0X8p+ow76I3qhFmIamaZFZ4gAHY2wW+CTzWIHyxikIYhEl3GmmUWNwR3B5rnDRMxNl8ukGk6X83ygltRIquSABVdsDQxgRvFqEkdEi9miYb7A9u2JoqMsGZXPtl1QeGCSGVSQa072R23H/OFsXR2ljllVh5TZXehe90NudvvibPZ1FMBjt0TUBY02TZNc+vHtjvpvUFaFo1PhuzeYmhYHA3wLI+yNc+miFlB1bh65q+NvTFm6X8YESRxmPSh2sbgEHY19NjipSIsTGORaumB4o8/TfDbos0gUSAhSGvzC7H19MF0TSosXWuny5qQmIhXy6F4WU7bfMp2vcWPuMVb4d606TO6x7MmlgLoeoawe5xcsl1isrmZogXkIoqSCVPeqN6TyCcVLqOSTMo+YywMLKtuqaiprub43G43xdXkSVEPxFHlTRiWSJwNmcDTIRfcEkXVC++F+c8CTwiFKBxolA30vZ0tZ7+xqxiTI9cR10Mj6fzhQGHodQ2cC64OFULvbBAsq9lJOrSNxYsWfQmzfGE8jJM0oVvCVfCljoXZpivfzHy3ztt9MM8tlV8DxDMryEeeFgb1XVD18u9774W9NmhlzDftLvTqFLMLdWBAFnY1Xcb8bYhzL+FJcRZow3ls+Yfda39DiWiWhjnzq1PHHsdwANl0g2Ci71R5O2C8vl4psuIZ5GhkUeVnU6Ao81mhfqCANz3GEc+bdmuLxS52YDdhW4Fp8w0i+2O8lnGnkt5LYf+41eXuLJ9CdvWsJofeRpncgyLqEn7TEgCtPEG0g76R5qo1W2Ekkvi6fELDsps1/G6F+gwaY2VHjTWFMnkRj2KAAk0AeBvxWF/WpoxMBEKCAKWsnWy8vvsLPYbURgXI8BMEvhyIWHy7huzkcV96xZOm/FGcy6hFfTHXlYKpC6trbnm96/pinZvMnSvlUA9wTTG+RfFcbemCMvnXHmR2QbBtJ/oO2B4diodZjrWYkczNO+okeukUb3BGkgG9h68Y4z3UJZISZDCxUtEpGzGjZYVRYGwNxhccywLbhg9mxwe35ra+MRByWVeNW11fJrf8Ahg5wCskyeXZ7O3kVtd8AAUvtu2w7knHOek1ykhQoWkVVonSoq7XYn1Pc4Ezknm0Dnhuw2O38N8SZOZY3tl1gE+W9jttfO14KHQw6d1R4l3fwgTp1KNwQ3mLUbahwPfHPUM3IxEr2yuaVtJVCRztxe9n64BlyNqtih8zkHt2AA4v7nGZrPmSgeBQVewAI2HHpzigasOGbSONlASRmPKq9qt2dTc6T7emCcpl1EmpyuYBU+VP3N91Joob47+2Ntll8HU6kuw1ChRIHsOF99h6YG6CRNKfE1aW28jEEVxQu6HpgSb4KXoMhcxMFianFlH2GmwD4RJFaiN67ffAea6yZTqMUaur2dK7Ed9Q5Y++DZpiviQLsmrV4QJNEbh4Sdw9eu/bfgd5aGJ1eZ1LV8xU0eQCzg2QdxYPc4PQ1gVZTrI8KSB1/DaTxCqDuAV5PA9sSJ8bEMkfgocvH/wCiGYKbFHURu1kXve+F8OQdpZY0BO52HNDn+YwCkXhsCRZDDykbEDsf5YukUy8RP01wG1yx3+Qrde13vjMJ2jVjq8Epe+lS2kfSydsZhiLT1RiFav8A3pP4KtfzxFnpSZaJJCiKhfHmQbemN4zGfZy9Dzq8hGZmYE2iEqb3U0N1PY/TEvw3CrrMXUMTASSwBJPrv3xmMwzWJR+oIBFl6A3J/wDscC5QWJQdxq4P1GMxmJRtI46oo2+oxeoEBSiAfwf6DGYzFdGYJ/Z7IRn5lBOkpuvY/UcYrM07IMyEYp5vykj19MZjMV0Jg3XJCvgOpKtpHmGx4Hcb4EeIeHIaFiRqNbjYH+eMxmJACG7KTv5e+LR8YZdUzkqqqqtcAADk9hjMZhCZWunSlZAVJU6G3Bo/wxznRUm230xmMwmAQZ2K/Mdrrc7bnjC7NinNe38hjMZgiIcyqDlR/pxH0dR4zjtpbbt8uMxmCRbN5o1O1bbD/wCoxIW2hPfxD/TGYzE9krk66wg/bJBQqx/IYXZpAANvzf0xmMxZTCM3/dr9/wCQxvqAoZatrjUn677/AFxvGYQEjykQMbNsW1G9zv39cIss5DbHGYzGsOColh6i34UZ76jv+hwb09vx1/xINX+Kwbv1++MxmM+xCrPeSd9Hl835du/th18Qxg5dHIBaz5iN+PXnGsZiuy5ckeXzsgVfO3H7xxmMxmN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29706" name="Picture 10" descr="http://ucsantacruz.ucnrs.org/wp-admin/images/researchpics/ylrbirds/Townsend%27s_Warbl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9200" y="11430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2" descr="http://sdakotabirds.com/species/photos/purple_finch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3886200"/>
            <a:ext cx="971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5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14"/>
            <a:ext cx="9144000" cy="5877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431049"/>
            <a:ext cx="833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Old forest community                                             Beta diversity</a:t>
            </a:r>
          </a:p>
        </p:txBody>
      </p:sp>
    </p:spTree>
    <p:extLst>
      <p:ext uri="{BB962C8B-B14F-4D97-AF65-F5344CB8AC3E}">
        <p14:creationId xmlns:p14="http://schemas.microsoft.com/office/powerpoint/2010/main" val="125679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314"/>
            <a:ext cx="9144000" cy="5940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" y="394473"/>
            <a:ext cx="8330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Savannah community                                 Wetland community</a:t>
            </a:r>
          </a:p>
        </p:txBody>
      </p:sp>
    </p:spTree>
    <p:extLst>
      <p:ext uri="{BB962C8B-B14F-4D97-AF65-F5344CB8AC3E}">
        <p14:creationId xmlns:p14="http://schemas.microsoft.com/office/powerpoint/2010/main" val="1414287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777"/>
            <a:ext cx="9144000" cy="59179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16" y="394473"/>
            <a:ext cx="8860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Human commensal community              Native plant species richness</a:t>
            </a:r>
          </a:p>
        </p:txBody>
      </p:sp>
    </p:spTree>
    <p:extLst>
      <p:ext uri="{BB962C8B-B14F-4D97-AF65-F5344CB8AC3E}">
        <p14:creationId xmlns:p14="http://schemas.microsoft.com/office/powerpoint/2010/main" val="166122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EA29DAE5-D422-4ACD-B02C-6501CCD12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938" y="14288"/>
            <a:ext cx="5638800" cy="1287462"/>
          </a:xfrm>
        </p:spPr>
        <p:txBody>
          <a:bodyPr/>
          <a:lstStyle/>
          <a:p>
            <a:pPr algn="l"/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‘Cost’ Layers</a:t>
            </a:r>
            <a:endParaRPr lang="en-CA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53DE067-E887-48D4-BF0A-8A7D11D4E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1852613"/>
            <a:ext cx="4157662" cy="96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Tax Assessed Value</a:t>
            </a:r>
          </a:p>
        </p:txBody>
      </p:sp>
      <p:pic>
        <p:nvPicPr>
          <p:cNvPr id="306180" name="Picture 9">
            <a:extLst>
              <a:ext uri="{FF2B5EF4-FFF2-40B4-BE49-F238E27FC236}">
                <a16:creationId xmlns:a16="http://schemas.microsoft.com/office/drawing/2014/main" id="{9894411A-40C3-45C5-B601-346743A32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938" y="31750"/>
            <a:ext cx="2376487" cy="336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7FD2C93D-1F74-4894-B93D-483E092B7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013" y="2795588"/>
            <a:ext cx="4157662" cy="200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endParaRPr lang="en-US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Human-commensal Cost (birds)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BA1C3E32-E5F9-4C39-8389-3124D6F45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4572000"/>
            <a:ext cx="4157662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endParaRPr lang="en-US" b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Cost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17FEE-3271-43DE-87DB-55621B6BD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5638" y="4994275"/>
            <a:ext cx="4038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Fraction of Planning Area Conserved</a:t>
            </a:r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46C13993-F5F9-4B1E-AE4F-FBA71BC48FE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38913" y="1444625"/>
            <a:ext cx="2605087" cy="3375025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E5FF174-4A1F-4DFD-9B84-957539FF523C}"/>
              </a:ext>
            </a:extLst>
          </p:cNvPr>
          <p:cNvGrpSpPr>
            <a:grpSpLocks/>
          </p:cNvGrpSpPr>
          <p:nvPr/>
        </p:nvGrpSpPr>
        <p:grpSpPr bwMode="auto">
          <a:xfrm>
            <a:off x="4362450" y="3673475"/>
            <a:ext cx="2506663" cy="942975"/>
            <a:chOff x="4664312" y="2946973"/>
            <a:chExt cx="3811948" cy="1396427"/>
          </a:xfrm>
        </p:grpSpPr>
        <p:pic>
          <p:nvPicPr>
            <p:cNvPr id="306186" name="Picture 16" descr="Picture 062.jpg">
              <a:extLst>
                <a:ext uri="{FF2B5EF4-FFF2-40B4-BE49-F238E27FC236}">
                  <a16:creationId xmlns:a16="http://schemas.microsoft.com/office/drawing/2014/main" id="{97B504EA-92E4-44BE-ABEE-56991FC24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9021" y="2946973"/>
              <a:ext cx="1877239" cy="139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6187" name="Picture 12" descr="http://t0.gstatic.com/images?q=tbn:ANd9GcTuebwdYkMJtO27Ylm6ClOgpsbP1cS3kySEkdTekETdZa1Jbdlh">
              <a:extLst>
                <a:ext uri="{FF2B5EF4-FFF2-40B4-BE49-F238E27FC236}">
                  <a16:creationId xmlns:a16="http://schemas.microsoft.com/office/drawing/2014/main" id="{E5B0372F-FB40-4E2D-BE6F-E3270AA02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312" y="2946973"/>
              <a:ext cx="1958265" cy="1396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CDFCP tool tutorial (p.15+)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14" y="1536192"/>
            <a:ext cx="7333771" cy="5121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4971938"/>
      </p:ext>
    </p:extLst>
  </p:cSld>
  <p:clrMapOvr>
    <a:masterClrMapping/>
  </p:clrMapOvr>
</p:sld>
</file>

<file path=ppt/theme/theme1.xml><?xml version="1.0" encoding="utf-8"?>
<a:theme xmlns:a="http://schemas.openxmlformats.org/drawingml/2006/main" name="Rich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Richard</Template>
  <TotalTime>6475</TotalTime>
  <Words>149</Words>
  <Application>Microsoft Office PowerPoint</Application>
  <PresentationFormat>On-screen Show (4:3)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Richard</vt:lpstr>
      <vt:lpstr>Spatial Prioritization Exercise</vt:lpstr>
      <vt:lpstr>Conservation Area Design</vt:lpstr>
      <vt:lpstr>Coastal Douglas Fir  Biogeoclimatic zone</vt:lpstr>
      <vt:lpstr>Use Indicator Species to Identify Areas that Support Historically Representative Communities</vt:lpstr>
      <vt:lpstr>PowerPoint Presentation</vt:lpstr>
      <vt:lpstr>PowerPoint Presentation</vt:lpstr>
      <vt:lpstr>PowerPoint Presentation</vt:lpstr>
      <vt:lpstr>‘Cost’ Layers</vt:lpstr>
      <vt:lpstr>CDFCP tool tutorial (p.15+)</vt:lpstr>
      <vt:lpstr>PowerPoint Presentation</vt:lpstr>
      <vt:lpstr>Exercise</vt:lpstr>
      <vt:lpstr>Exercise settings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predictive avian occurrence maps for maximizing the efficiency of conservation planning</dc:title>
  <dc:creator>Richard Schuster</dc:creator>
  <cp:lastModifiedBy>richard</cp:lastModifiedBy>
  <cp:revision>1817</cp:revision>
  <dcterms:created xsi:type="dcterms:W3CDTF">2006-08-16T00:00:00Z</dcterms:created>
  <dcterms:modified xsi:type="dcterms:W3CDTF">2018-03-22T14:22:52Z</dcterms:modified>
</cp:coreProperties>
</file>